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4" r:id="rId17"/>
    <p:sldId id="275" r:id="rId18"/>
    <p:sldId id="276" r:id="rId19"/>
    <p:sldId id="270" r:id="rId20"/>
    <p:sldId id="271" r:id="rId21"/>
    <p:sldId id="277" r:id="rId2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80" d="100"/>
          <a:sy n="80" d="100"/>
        </p:scale>
        <p:origin x="-1488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E254396-1B4B-400D-BAFE-71FC803B7D65}" type="datetimeFigureOut">
              <a:rPr lang="ar-IQ" smtClean="0"/>
              <a:pPr/>
              <a:t>06/08/1440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89C30CC-603B-4864-937A-A4A4A929D85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4396-1B4B-400D-BAFE-71FC803B7D65}" type="datetimeFigureOut">
              <a:rPr lang="ar-IQ" smtClean="0"/>
              <a:pPr/>
              <a:t>06/08/1440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30CC-603B-4864-937A-A4A4A929D85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4396-1B4B-400D-BAFE-71FC803B7D65}" type="datetimeFigureOut">
              <a:rPr lang="ar-IQ" smtClean="0"/>
              <a:pPr/>
              <a:t>06/08/1440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30CC-603B-4864-937A-A4A4A929D85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254396-1B4B-400D-BAFE-71FC803B7D65}" type="datetimeFigureOut">
              <a:rPr lang="ar-IQ" smtClean="0"/>
              <a:pPr/>
              <a:t>06/08/1440</a:t>
            </a:fld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9C30CC-603B-4864-937A-A4A4A929D85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E254396-1B4B-400D-BAFE-71FC803B7D65}" type="datetimeFigureOut">
              <a:rPr lang="ar-IQ" smtClean="0"/>
              <a:pPr/>
              <a:t>06/08/1440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89C30CC-603B-4864-937A-A4A4A929D85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4396-1B4B-400D-BAFE-71FC803B7D65}" type="datetimeFigureOut">
              <a:rPr lang="ar-IQ" smtClean="0"/>
              <a:pPr/>
              <a:t>06/08/1440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30CC-603B-4864-937A-A4A4A929D85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4396-1B4B-400D-BAFE-71FC803B7D65}" type="datetimeFigureOut">
              <a:rPr lang="ar-IQ" smtClean="0"/>
              <a:pPr/>
              <a:t>06/08/1440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30CC-603B-4864-937A-A4A4A929D85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254396-1B4B-400D-BAFE-71FC803B7D65}" type="datetimeFigureOut">
              <a:rPr lang="ar-IQ" smtClean="0"/>
              <a:pPr/>
              <a:t>06/08/1440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9C30CC-603B-4864-937A-A4A4A929D85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4396-1B4B-400D-BAFE-71FC803B7D65}" type="datetimeFigureOut">
              <a:rPr lang="ar-IQ" smtClean="0"/>
              <a:pPr/>
              <a:t>06/08/1440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30CC-603B-4864-937A-A4A4A929D85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254396-1B4B-400D-BAFE-71FC803B7D65}" type="datetimeFigureOut">
              <a:rPr lang="ar-IQ" smtClean="0"/>
              <a:pPr/>
              <a:t>06/08/1440</a:t>
            </a:fld>
            <a:endParaRPr lang="ar-IQ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9C30CC-603B-4864-937A-A4A4A929D85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254396-1B4B-400D-BAFE-71FC803B7D65}" type="datetimeFigureOut">
              <a:rPr lang="ar-IQ" smtClean="0"/>
              <a:pPr/>
              <a:t>06/08/1440</a:t>
            </a:fld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9C30CC-603B-4864-937A-A4A4A929D85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254396-1B4B-400D-BAFE-71FC803B7D65}" type="datetimeFigureOut">
              <a:rPr lang="ar-IQ" smtClean="0"/>
              <a:pPr/>
              <a:t>06/08/1440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9C30CC-603B-4864-937A-A4A4A929D85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476672"/>
            <a:ext cx="6172200" cy="4541890"/>
          </a:xfrm>
        </p:spPr>
        <p:txBody>
          <a:bodyPr>
            <a:normAutofit/>
          </a:bodyPr>
          <a:lstStyle/>
          <a:p>
            <a:r>
              <a:rPr lang="en-US" sz="5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>Thyroid gland</a:t>
            </a:r>
            <a:br>
              <a:rPr lang="en-US" sz="5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</a:br>
            <a:r>
              <a:rPr lang="en-US" sz="5400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/>
            </a:r>
            <a:br>
              <a:rPr lang="en-US" sz="5400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</a:br>
            <a:r>
              <a:rPr lang="en-US" sz="5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/>
            </a:r>
            <a:br>
              <a:rPr lang="en-US" sz="5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</a:br>
            <a:r>
              <a:rPr lang="en-US" sz="5400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/>
            </a:r>
            <a:br>
              <a:rPr lang="en-US" sz="5400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</a:br>
            <a:endParaRPr lang="ar-IQ" sz="5400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2420888"/>
            <a:ext cx="4176464" cy="43924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7984" y="2276872"/>
            <a:ext cx="4640966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7274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/>
            </a:r>
            <a:br>
              <a:rPr lang="ar-IQ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Thyroid gland</a:t>
            </a:r>
            <a:br>
              <a:rPr lang="en-US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steps of thyroid H. synthesis and secretion </a:t>
            </a:r>
            <a:endParaRPr lang="ar-IQ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848872" cy="5112568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T4</a:t>
            </a:r>
            <a:r>
              <a:rPr lang="en-US" dirty="0" smtClean="0"/>
              <a:t> is normally produced and secreted at a rate about 10 times greater than T3 .</a:t>
            </a:r>
          </a:p>
          <a:p>
            <a:pPr algn="l" rtl="0"/>
            <a:endParaRPr lang="en-US" dirty="0"/>
          </a:p>
          <a:p>
            <a:pPr algn="l" rtl="0"/>
            <a:r>
              <a:rPr lang="en-US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T3</a:t>
            </a:r>
            <a:r>
              <a:rPr lang="en-US" dirty="0" smtClean="0"/>
              <a:t> is approximately 4 times  more potent at the target tissues .</a:t>
            </a:r>
          </a:p>
          <a:p>
            <a:pPr algn="l" rtl="0"/>
            <a:endParaRPr lang="en-US" dirty="0"/>
          </a:p>
          <a:p>
            <a:pPr marL="0" indent="0" algn="l" rtl="0">
              <a:buNone/>
            </a:pPr>
            <a:r>
              <a:rPr lang="en-US" b="1" i="1" dirty="0" smtClean="0"/>
              <a:t>Most of the T4 that is secreted into the plasma is eventually converted by the liver , kidneys or target tissue to the more active T3.</a:t>
            </a:r>
          </a:p>
          <a:p>
            <a:pPr marL="0" indent="0" algn="l" rtl="0">
              <a:buNone/>
            </a:pPr>
            <a:endParaRPr lang="en-US" b="1" i="1" dirty="0"/>
          </a:p>
          <a:p>
            <a:pPr marL="0" indent="0" algn="l" rtl="0">
              <a:buNone/>
            </a:pPr>
            <a:r>
              <a:rPr lang="en-US" dirty="0" smtClean="0"/>
              <a:t>In fact the majority of T3 in the plasma is synthesized from circulating T4 conversion of T4 to T3 is called activation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980290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/>
            </a:r>
            <a:br>
              <a:rPr lang="ar-IQ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Thyroid gland</a:t>
            </a:r>
            <a:br>
              <a:rPr lang="en-US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steps of thyroid H. synthesis and secretion </a:t>
            </a:r>
            <a:endParaRPr lang="ar-IQ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 levels are virtually constant under normal condition because the primary control of its secretion occur via negative feedback 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TH secretion is stimulated by TSH from the anterior pituitary gland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815018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/>
            </a:r>
            <a:br>
              <a:rPr lang="ar-IQ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Thyroid gland</a:t>
            </a:r>
            <a:b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800" b="1" i="1" dirty="0" smtClean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action of thyroid hormones</a:t>
            </a:r>
            <a:endParaRPr lang="ar-IQ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Thyroid H. </a:t>
            </a:r>
            <a:r>
              <a:rPr lang="en-US" dirty="0" smtClean="0"/>
              <a:t>Are </a:t>
            </a:r>
            <a:r>
              <a:rPr lang="en-US" dirty="0" smtClean="0"/>
              <a:t>lipophilic and thus easily cross membrane , and receptors' for thyroid H. are in the nuclei of target cells 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Binding of thyroid hormones to receptors alters the rate of transcription of mRNA from DNA 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 the primary action of the thyroid hormones is to raise the body basal metabolism rate that is increase the rate of O2 consumption and energy expenditure at rest 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3137607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/>
            </a:r>
            <a:br>
              <a:rPr lang="ar-IQ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Thyroid gland</a:t>
            </a:r>
            <a:b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action of thyroid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hormones</a:t>
            </a:r>
            <a:endParaRPr lang="ar-IQ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Thyroid H. stimulated increase in metabolism occur in most (but not all) tissue of the body 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Notable exception are brain , spleen , and gonads.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One way in which TH . increase metabolism is an increase in the rate of Na/K pump actively in cells .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79181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8501122" cy="4873752"/>
          </a:xfrm>
        </p:spPr>
        <p:txBody>
          <a:bodyPr/>
          <a:lstStyle/>
          <a:p>
            <a:pPr algn="l" rtl="0"/>
            <a:r>
              <a:rPr lang="en-US" dirty="0" smtClean="0"/>
              <a:t>As  ATP is hydrolyzed during activity of Na/K pump, hear is liberated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ATP is used up, necessitating higher rates of fuel oxidation &amp; ATP production which generate even more heat.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Thyroid hormones also promote increased numbers of mitochondria in cells in concentration of certain enzymes involved in oxidation phosphorylation.</a:t>
            </a:r>
          </a:p>
          <a:p>
            <a:pPr algn="l" rtl="0"/>
            <a:endParaRPr lang="ar-IQ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/>
            </a:r>
            <a:br>
              <a:rPr lang="ar-IQ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Thyroid gland</a:t>
            </a:r>
            <a:b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action of thyroid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hormones</a:t>
            </a:r>
            <a:endParaRPr lang="ar-IQ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8429684" cy="4873752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Thyroid hormones also promotes increased energy mobilization </a:t>
            </a:r>
            <a:r>
              <a:rPr lang="en-US" b="1" dirty="0" smtClean="0"/>
              <a:t>when present in higher than normal concentration </a:t>
            </a:r>
            <a:r>
              <a:rPr lang="en-US" dirty="0" smtClean="0"/>
              <a:t>by promoting </a:t>
            </a:r>
            <a:r>
              <a:rPr lang="en-US" b="1" dirty="0" err="1" smtClean="0">
                <a:solidFill>
                  <a:schemeClr val="tx2"/>
                </a:solidFill>
              </a:rPr>
              <a:t>glycogenolysis</a:t>
            </a:r>
            <a:r>
              <a:rPr lang="en-US" dirty="0" smtClean="0"/>
              <a:t>, conversion of muscle protein to amino acids, and </a:t>
            </a:r>
            <a:r>
              <a:rPr lang="en-US" dirty="0" err="1" smtClean="0"/>
              <a:t>lipolysis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They also promote </a:t>
            </a:r>
            <a:r>
              <a:rPr lang="en-US" b="1" dirty="0" err="1" smtClean="0">
                <a:solidFill>
                  <a:schemeClr val="tx2"/>
                </a:solidFill>
              </a:rPr>
              <a:t>gluconeogenesis</a:t>
            </a:r>
            <a:r>
              <a:rPr lang="en-US" dirty="0" smtClean="0"/>
              <a:t> and </a:t>
            </a:r>
            <a:r>
              <a:rPr lang="en-US" dirty="0" err="1" smtClean="0"/>
              <a:t>ketone</a:t>
            </a:r>
            <a:r>
              <a:rPr lang="en-US" dirty="0" smtClean="0"/>
              <a:t> synthesis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Conversely, at lower than </a:t>
            </a:r>
            <a:r>
              <a:rPr lang="en-US" b="1" dirty="0" smtClean="0"/>
              <a:t>normal </a:t>
            </a:r>
            <a:r>
              <a:rPr lang="en-US" b="1" dirty="0" smtClean="0"/>
              <a:t>concentration, </a:t>
            </a:r>
            <a:r>
              <a:rPr lang="en-US" dirty="0" smtClean="0"/>
              <a:t>thyroid hormones have opposite effect, promoting </a:t>
            </a:r>
            <a:r>
              <a:rPr lang="en-US" b="1" dirty="0" err="1" smtClean="0">
                <a:solidFill>
                  <a:srgbClr val="7030A0"/>
                </a:solidFill>
              </a:rPr>
              <a:t>glycogenesis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and protein synthesis.</a:t>
            </a:r>
            <a:endParaRPr lang="ar-IQ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/>
            </a:r>
            <a:br>
              <a:rPr lang="ar-IQ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Thyroid gland</a:t>
            </a:r>
            <a:b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action of thyroid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hormones</a:t>
            </a:r>
            <a:endParaRPr lang="ar-IQ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8501122" cy="4873752"/>
          </a:xfrm>
        </p:spPr>
        <p:txBody>
          <a:bodyPr/>
          <a:lstStyle/>
          <a:p>
            <a:pPr algn="l" rtl="0"/>
            <a:r>
              <a:rPr lang="en-US" dirty="0" smtClean="0"/>
              <a:t>Thyroid hormones promote the synthesis of </a:t>
            </a:r>
            <a:r>
              <a:rPr lang="en-US" b="1" dirty="0" smtClean="0">
                <a:solidFill>
                  <a:srgbClr val="7030A0"/>
                </a:solidFill>
              </a:rPr>
              <a:t>beta adrenergic receptors.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</a:t>
            </a:r>
            <a:r>
              <a:rPr lang="en-US" dirty="0" smtClean="0"/>
              <a:t>drenergic receptors bind </a:t>
            </a:r>
            <a:r>
              <a:rPr lang="en-US" b="1" dirty="0" smtClean="0">
                <a:solidFill>
                  <a:srgbClr val="7030A0"/>
                </a:solidFill>
              </a:rPr>
              <a:t>epinephrine </a:t>
            </a:r>
            <a:r>
              <a:rPr lang="en-US" dirty="0" smtClean="0"/>
              <a:t>&amp;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norepinephrine</a:t>
            </a:r>
            <a:r>
              <a:rPr lang="en-US" dirty="0" smtClean="0"/>
              <a:t>, the chemical messenger of sympathetic nervous system.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Thyroid </a:t>
            </a:r>
            <a:r>
              <a:rPr lang="en-US" dirty="0" smtClean="0"/>
              <a:t>hormones permit many tissues to respond to </a:t>
            </a:r>
            <a:r>
              <a:rPr lang="en-US" dirty="0" smtClean="0"/>
              <a:t>sympathetic </a:t>
            </a:r>
            <a:r>
              <a:rPr lang="en-US" dirty="0" smtClean="0"/>
              <a:t>neural input and to circulatory </a:t>
            </a:r>
            <a:r>
              <a:rPr lang="en-US" dirty="0" smtClean="0"/>
              <a:t>epinephrine </a:t>
            </a:r>
            <a:endParaRPr lang="en-US" dirty="0" smtClean="0"/>
          </a:p>
          <a:p>
            <a:pPr algn="l" rtl="0"/>
            <a:endParaRPr lang="ar-IQ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/>
            </a:r>
            <a:br>
              <a:rPr lang="ar-IQ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Thyroid gland</a:t>
            </a:r>
            <a:b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action of thyroid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hormones</a:t>
            </a:r>
            <a:endParaRPr lang="ar-IQ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8572560" cy="4873752"/>
          </a:xfrm>
        </p:spPr>
        <p:txBody>
          <a:bodyPr/>
          <a:lstStyle/>
          <a:p>
            <a:pPr algn="l" rtl="0"/>
            <a:r>
              <a:rPr lang="en-US" i="1" dirty="0" smtClean="0">
                <a:solidFill>
                  <a:schemeClr val="tx2"/>
                </a:solidFill>
              </a:rPr>
              <a:t>Thyroid hormones are necessary for normal growth and development of many tissues, and for maintaining normal function after growth has ceased. 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Many of these effects are mediated through </a:t>
            </a:r>
            <a:r>
              <a:rPr lang="en-US" dirty="0" smtClean="0">
                <a:solidFill>
                  <a:srgbClr val="002060"/>
                </a:solidFill>
              </a:rPr>
              <a:t>stimulation of GH release ( in synergism with </a:t>
            </a:r>
            <a:r>
              <a:rPr lang="en-US" dirty="0" err="1" smtClean="0">
                <a:solidFill>
                  <a:srgbClr val="002060"/>
                </a:solidFill>
              </a:rPr>
              <a:t>glucocorticoids</a:t>
            </a:r>
            <a:r>
              <a:rPr lang="en-US" dirty="0" smtClean="0">
                <a:solidFill>
                  <a:srgbClr val="002060"/>
                </a:solidFill>
              </a:rPr>
              <a:t>) </a:t>
            </a:r>
            <a:r>
              <a:rPr lang="en-US" dirty="0" smtClean="0"/>
              <a:t>and permissiveness to GH in target tissues.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b="1" dirty="0" smtClean="0">
                <a:solidFill>
                  <a:srgbClr val="7030A0"/>
                </a:solidFill>
              </a:rPr>
              <a:t>Infants</a:t>
            </a:r>
            <a:r>
              <a:rPr lang="en-US" dirty="0" smtClean="0"/>
              <a:t>, thyroid hormone deficiency can lead to form of irreversible brain damage called </a:t>
            </a:r>
            <a:r>
              <a:rPr lang="en-US" b="1" dirty="0" smtClean="0">
                <a:solidFill>
                  <a:srgbClr val="C00000"/>
                </a:solidFill>
              </a:rPr>
              <a:t>cretinism</a:t>
            </a:r>
            <a:r>
              <a:rPr lang="en-US" i="1" dirty="0" smtClean="0">
                <a:solidFill>
                  <a:srgbClr val="002060"/>
                </a:solidFill>
              </a:rPr>
              <a:t>, in which mental development is retarded and growth is stunted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/>
            </a:r>
            <a:br>
              <a:rPr lang="ar-IQ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Thyroid gland</a:t>
            </a:r>
            <a:b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action of thyroid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hormones</a:t>
            </a:r>
            <a:endParaRPr lang="ar-IQ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8572560" cy="4873752"/>
          </a:xfrm>
        </p:spPr>
        <p:txBody>
          <a:bodyPr/>
          <a:lstStyle/>
          <a:p>
            <a:pPr algn="l" rtl="0"/>
            <a:r>
              <a:rPr lang="en-US" dirty="0" smtClean="0"/>
              <a:t>In cretinism, axons and dendrites nerve cells are </a:t>
            </a:r>
            <a:r>
              <a:rPr lang="en-US" b="1" dirty="0" smtClean="0"/>
              <a:t>poorly developed </a:t>
            </a:r>
            <a:r>
              <a:rPr lang="en-US" dirty="0" smtClean="0"/>
              <a:t>and myelination of axons is defective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Cretinism can be prevented by early diagnosis of hypothyroidism and initiation of T3 replacement therapy.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b="1" dirty="0" smtClean="0">
                <a:solidFill>
                  <a:srgbClr val="7030A0"/>
                </a:solidFill>
              </a:rPr>
              <a:t>In adult</a:t>
            </a:r>
            <a:r>
              <a:rPr lang="en-US" dirty="0" smtClean="0"/>
              <a:t>, thyroid hormone deficiency lead to impairment of mental function but defects are fully reversible upon restoration of normal </a:t>
            </a:r>
            <a:r>
              <a:rPr lang="en-US" dirty="0" smtClean="0"/>
              <a:t>thyroid hormone </a:t>
            </a:r>
            <a:r>
              <a:rPr lang="en-US" dirty="0" smtClean="0"/>
              <a:t>level.</a:t>
            </a:r>
            <a:endParaRPr lang="ar-IQ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/>
            </a:r>
            <a:br>
              <a:rPr lang="ar-IQ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Thyroid gland</a:t>
            </a:r>
            <a:b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action of thyroid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hormones</a:t>
            </a:r>
            <a:endParaRPr lang="ar-IQ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71600" y="404664"/>
            <a:ext cx="1368152" cy="5760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stress</a:t>
            </a:r>
            <a:endParaRPr lang="ar-IQ" dirty="0"/>
          </a:p>
        </p:txBody>
      </p:sp>
      <p:sp>
        <p:nvSpPr>
          <p:cNvPr id="8" name="Rectangle 7"/>
          <p:cNvSpPr/>
          <p:nvPr/>
        </p:nvSpPr>
        <p:spPr>
          <a:xfrm>
            <a:off x="4355976" y="404664"/>
            <a:ext cx="2952328" cy="5760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Cold </a:t>
            </a:r>
            <a:r>
              <a:rPr lang="en-US" dirty="0" err="1" smtClean="0"/>
              <a:t>tempreture</a:t>
            </a:r>
            <a:r>
              <a:rPr lang="en-US" dirty="0" smtClean="0"/>
              <a:t> alter </a:t>
            </a:r>
            <a:endParaRPr lang="ar-IQ" dirty="0"/>
          </a:p>
        </p:txBody>
      </p:sp>
      <p:sp>
        <p:nvSpPr>
          <p:cNvPr id="9" name="Oval 8"/>
          <p:cNvSpPr/>
          <p:nvPr/>
        </p:nvSpPr>
        <p:spPr>
          <a:xfrm>
            <a:off x="2195736" y="1484784"/>
            <a:ext cx="2376264" cy="72008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dirty="0" smtClean="0"/>
              <a:t>hypothalamus</a:t>
            </a:r>
            <a:endParaRPr lang="ar-IQ" sz="16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572000" y="980728"/>
            <a:ext cx="1008112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907704" y="1052736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339752" y="2852936"/>
            <a:ext cx="2736304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TRH secretion </a:t>
            </a:r>
            <a:endParaRPr lang="ar-IQ" dirty="0"/>
          </a:p>
        </p:txBody>
      </p:sp>
      <p:sp>
        <p:nvSpPr>
          <p:cNvPr id="17" name="Oval 16"/>
          <p:cNvSpPr/>
          <p:nvPr/>
        </p:nvSpPr>
        <p:spPr>
          <a:xfrm>
            <a:off x="2843808" y="4005064"/>
            <a:ext cx="2016224" cy="79208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Anterior pituitary gland</a:t>
            </a:r>
            <a:endParaRPr lang="ar-IQ" dirty="0"/>
          </a:p>
        </p:txBody>
      </p:sp>
      <p:sp>
        <p:nvSpPr>
          <p:cNvPr id="19" name="Rectangle 18"/>
          <p:cNvSpPr/>
          <p:nvPr/>
        </p:nvSpPr>
        <p:spPr>
          <a:xfrm>
            <a:off x="2483768" y="5229200"/>
            <a:ext cx="2736304" cy="5760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TSH secretion </a:t>
            </a:r>
            <a:endParaRPr lang="ar-IQ" dirty="0"/>
          </a:p>
        </p:txBody>
      </p:sp>
      <p:sp>
        <p:nvSpPr>
          <p:cNvPr id="20" name="Oval 19"/>
          <p:cNvSpPr/>
          <p:nvPr/>
        </p:nvSpPr>
        <p:spPr>
          <a:xfrm>
            <a:off x="3059832" y="6237312"/>
            <a:ext cx="2016224" cy="57606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Thyroid gland</a:t>
            </a:r>
            <a:endParaRPr lang="ar-IQ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383868" y="220486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563888" y="335699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923928" y="479715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067944" y="580526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9870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Thyroid gland</a:t>
            </a:r>
            <a:endParaRPr lang="ar-IQ" sz="4400" b="1" i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Is a butterfly –shaped structure </a:t>
            </a:r>
            <a:r>
              <a:rPr lang="en-US" b="1" i="1" dirty="0" smtClean="0"/>
              <a:t>located</a:t>
            </a:r>
            <a:r>
              <a:rPr lang="en-US" dirty="0" smtClean="0"/>
              <a:t> on the ventral</a:t>
            </a:r>
            <a:r>
              <a:rPr lang="en-US" dirty="0"/>
              <a:t> </a:t>
            </a:r>
            <a:r>
              <a:rPr lang="en-US" dirty="0" smtClean="0"/>
              <a:t>surface of trachea 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His secreted 2 hormones :</a:t>
            </a:r>
          </a:p>
          <a:p>
            <a:pPr marL="457200" indent="-457200" algn="l" rtl="0">
              <a:buFont typeface="+mj-lt"/>
              <a:buAutoNum type="arabicParenR"/>
            </a:pPr>
            <a:endParaRPr lang="en-US" dirty="0" smtClean="0"/>
          </a:p>
          <a:p>
            <a:pPr marL="457200" indent="-457200" algn="l" rtl="0">
              <a:buFont typeface="+mj-lt"/>
              <a:buAutoNum type="arabicParenR"/>
            </a:pPr>
            <a:r>
              <a:rPr lang="en-US" dirty="0" smtClean="0"/>
              <a:t>Tetraiodothyronine T4,</a:t>
            </a:r>
          </a:p>
          <a:p>
            <a:pPr marL="457200" indent="-457200" algn="l" rtl="0">
              <a:buFont typeface="+mj-lt"/>
              <a:buAutoNum type="arabicParenR"/>
            </a:pPr>
            <a:r>
              <a:rPr lang="en-US" dirty="0" smtClean="0"/>
              <a:t>Triiodthyronine T3 .and</a:t>
            </a:r>
          </a:p>
          <a:p>
            <a:pPr marL="457200" indent="-457200" algn="l" rtl="0">
              <a:buFont typeface="+mj-lt"/>
              <a:buAutoNum type="arabicParenR"/>
            </a:pPr>
            <a:r>
              <a:rPr lang="en-US" dirty="0" smtClean="0"/>
              <a:t>Calcitonin .</a:t>
            </a:r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108204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03848" y="332656"/>
            <a:ext cx="2808312" cy="57606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Thyroid gland </a:t>
            </a:r>
            <a:endParaRPr lang="ar-IQ" dirty="0"/>
          </a:p>
        </p:txBody>
      </p:sp>
      <p:sp>
        <p:nvSpPr>
          <p:cNvPr id="5" name="Rectangle 4"/>
          <p:cNvSpPr/>
          <p:nvPr/>
        </p:nvSpPr>
        <p:spPr>
          <a:xfrm>
            <a:off x="1043608" y="1484784"/>
            <a:ext cx="2448272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T3 secretion n</a:t>
            </a:r>
            <a:endParaRPr lang="ar-IQ" dirty="0"/>
          </a:p>
        </p:txBody>
      </p:sp>
      <p:sp>
        <p:nvSpPr>
          <p:cNvPr id="6" name="Rectangle 5"/>
          <p:cNvSpPr/>
          <p:nvPr/>
        </p:nvSpPr>
        <p:spPr>
          <a:xfrm>
            <a:off x="5004048" y="1484784"/>
            <a:ext cx="2592288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T4 secretion </a:t>
            </a:r>
            <a:endParaRPr lang="ar-IQ" dirty="0"/>
          </a:p>
        </p:txBody>
      </p:sp>
      <p:sp>
        <p:nvSpPr>
          <p:cNvPr id="7" name="Rectangle 6"/>
          <p:cNvSpPr/>
          <p:nvPr/>
        </p:nvSpPr>
        <p:spPr>
          <a:xfrm>
            <a:off x="1115616" y="2636912"/>
            <a:ext cx="2304256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Plasma T3</a:t>
            </a:r>
            <a:endParaRPr lang="ar-IQ" dirty="0"/>
          </a:p>
        </p:txBody>
      </p:sp>
      <p:sp>
        <p:nvSpPr>
          <p:cNvPr id="8" name="Rectangle 7"/>
          <p:cNvSpPr/>
          <p:nvPr/>
        </p:nvSpPr>
        <p:spPr>
          <a:xfrm>
            <a:off x="5004048" y="2708920"/>
            <a:ext cx="2664296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Conversion T3</a:t>
            </a:r>
            <a:endParaRPr lang="ar-IQ" dirty="0"/>
          </a:p>
        </p:txBody>
      </p:sp>
      <p:sp>
        <p:nvSpPr>
          <p:cNvPr id="9" name="Oval 8"/>
          <p:cNvSpPr/>
          <p:nvPr/>
        </p:nvSpPr>
        <p:spPr>
          <a:xfrm>
            <a:off x="1403648" y="3789040"/>
            <a:ext cx="1728192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Many tissue </a:t>
            </a:r>
            <a:endParaRPr lang="ar-IQ" dirty="0"/>
          </a:p>
        </p:txBody>
      </p:sp>
      <p:sp>
        <p:nvSpPr>
          <p:cNvPr id="10" name="Oval 9"/>
          <p:cNvSpPr/>
          <p:nvPr/>
        </p:nvSpPr>
        <p:spPr>
          <a:xfrm>
            <a:off x="5508104" y="3789040"/>
            <a:ext cx="2088232" cy="64807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Nervous system</a:t>
            </a:r>
            <a:endParaRPr lang="ar-IQ" dirty="0"/>
          </a:p>
        </p:txBody>
      </p:sp>
      <p:sp>
        <p:nvSpPr>
          <p:cNvPr id="11" name="Rounded Rectangle 10"/>
          <p:cNvSpPr/>
          <p:nvPr/>
        </p:nvSpPr>
        <p:spPr>
          <a:xfrm>
            <a:off x="1259632" y="5013176"/>
            <a:ext cx="2736304" cy="151216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dirty="0" smtClean="0"/>
              <a:t>Basal metabolic rate</a:t>
            </a:r>
          </a:p>
          <a:p>
            <a:pPr algn="l"/>
            <a:r>
              <a:rPr lang="en-US" dirty="0" smtClean="0"/>
              <a:t>Heat production </a:t>
            </a:r>
          </a:p>
          <a:p>
            <a:pPr algn="l"/>
            <a:r>
              <a:rPr lang="en-US" dirty="0" smtClean="0"/>
              <a:t>Respiratory rate</a:t>
            </a:r>
          </a:p>
          <a:p>
            <a:pPr algn="l"/>
            <a:r>
              <a:rPr lang="en-US" dirty="0" smtClean="0"/>
              <a:t>Sympathetic output</a:t>
            </a:r>
            <a:endParaRPr lang="ar-IQ" dirty="0"/>
          </a:p>
        </p:txBody>
      </p:sp>
      <p:sp>
        <p:nvSpPr>
          <p:cNvPr id="12" name="Up Arrow 11"/>
          <p:cNvSpPr/>
          <p:nvPr/>
        </p:nvSpPr>
        <p:spPr>
          <a:xfrm>
            <a:off x="3707904" y="5317436"/>
            <a:ext cx="216023" cy="1008112"/>
          </a:xfrm>
          <a:prstGeom prst="upArrow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Rounded Rectangle 12"/>
          <p:cNvSpPr/>
          <p:nvPr/>
        </p:nvSpPr>
        <p:spPr>
          <a:xfrm>
            <a:off x="5004048" y="5085184"/>
            <a:ext cx="2952328" cy="151216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dirty="0" err="1" smtClean="0"/>
              <a:t>Primit</a:t>
            </a:r>
            <a:r>
              <a:rPr lang="en-US" dirty="0" smtClean="0"/>
              <a:t> normal growth and development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Permits maintenance of normal activity </a:t>
            </a:r>
            <a:endParaRPr lang="ar-IQ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771800" y="836712"/>
            <a:ext cx="648072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292080" y="908720"/>
            <a:ext cx="432048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123728" y="1988840"/>
            <a:ext cx="0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339752" y="3168352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339752" y="4437112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300192" y="4509120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480212" y="3212976"/>
            <a:ext cx="0" cy="459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480212" y="1988840"/>
            <a:ext cx="0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8773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thank-you-card-blue-flowers-wedding-invitation-greeting-template-cute-7001636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86844" cy="75009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Thyroid gland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b="1" i="1" dirty="0" smtClean="0">
                <a:solidFill>
                  <a:srgbClr val="0070C0"/>
                </a:solidFill>
              </a:rPr>
              <a:t>The thyroid hormones </a:t>
            </a:r>
            <a:r>
              <a:rPr lang="en-US" dirty="0" smtClean="0"/>
              <a:t>regulate the body's metabolic rate and are necessary for normal growth and development 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b="1" i="1" dirty="0" smtClean="0">
                <a:solidFill>
                  <a:srgbClr val="0070C0"/>
                </a:solidFill>
              </a:rPr>
              <a:t>Calcitonin</a:t>
            </a:r>
            <a:r>
              <a:rPr lang="en-US" dirty="0" smtClean="0"/>
              <a:t> regulates Ca level in the blood .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b="1" i="1" dirty="0" smtClean="0">
                <a:solidFill>
                  <a:srgbClr val="7030A0"/>
                </a:solidFill>
              </a:rPr>
              <a:t>Thyroid hormones required for the synthesis of growth h. and genera permissive for its action , and it is also required foe GH to exert its effects on target tissue .</a:t>
            </a:r>
            <a:endParaRPr lang="ar-IQ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5608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3600" b="1" i="1" dirty="0" smtClean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/>
            </a:r>
            <a:br>
              <a:rPr lang="ar-IQ" sz="3600" b="1" i="1" dirty="0" smtClean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3600" b="1" i="1" dirty="0" smtClean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Thyroid gland</a:t>
            </a:r>
            <a:br>
              <a:rPr lang="en-US" sz="3600" b="1" i="1" dirty="0" smtClean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800" b="1" i="1" dirty="0" smtClean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synthesis and secretion of thyroid H.</a:t>
            </a:r>
            <a:endParaRPr lang="ar-IQ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280920" cy="5141168"/>
          </a:xfrm>
        </p:spPr>
        <p:txBody>
          <a:bodyPr/>
          <a:lstStyle/>
          <a:p>
            <a:pPr algn="l" rtl="0"/>
            <a:r>
              <a:rPr lang="en-US" dirty="0" smtClean="0"/>
              <a:t>The thyroid gland contains numerous spherical follicles each of which is compose of a single layer of secretory cells , called </a:t>
            </a:r>
            <a:r>
              <a:rPr lang="en-US" b="1" i="1" dirty="0" smtClean="0">
                <a:solidFill>
                  <a:srgbClr val="0070C0"/>
                </a:solidFill>
              </a:rPr>
              <a:t>follicular cells , </a:t>
            </a:r>
            <a:r>
              <a:rPr lang="en-US" dirty="0" smtClean="0"/>
              <a:t>surrounding  a glycoprotein the follicular cells secrete called </a:t>
            </a:r>
            <a:r>
              <a:rPr lang="en-US" b="1" i="1" dirty="0" smtClean="0"/>
              <a:t>colloid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 hormones are </a:t>
            </a:r>
            <a:r>
              <a:rPr lang="en-US" b="1" i="1" dirty="0" smtClean="0"/>
              <a:t>synthesized </a:t>
            </a:r>
            <a:r>
              <a:rPr lang="en-US" dirty="0" smtClean="0"/>
              <a:t>in the follicles .</a:t>
            </a:r>
          </a:p>
          <a:p>
            <a:pPr algn="l" rtl="0"/>
            <a:endParaRPr lang="en-US" dirty="0"/>
          </a:p>
          <a:p>
            <a:pPr marL="0" indent="0" algn="l" rtl="0">
              <a:buNone/>
            </a:pPr>
            <a:r>
              <a:rPr lang="en-US" b="1" i="1" u="sng" dirty="0" smtClean="0">
                <a:solidFill>
                  <a:srgbClr val="0070C0"/>
                </a:solidFill>
              </a:rPr>
              <a:t>C cells :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0070C0"/>
                </a:solidFill>
              </a:rPr>
              <a:t>are located in the interstitial space between the follicles , which is synthesize and secrete calcitonin . </a:t>
            </a:r>
            <a:endParaRPr lang="ar-IQ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100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sz="36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/>
            </a:r>
            <a:br>
              <a:rPr lang="ar-IQ" sz="36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36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Thyroid gland</a:t>
            </a:r>
            <a:br>
              <a:rPr lang="en-US" sz="36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8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synthesis and secretion of thyroid H.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352928" cy="5141168"/>
          </a:xfrm>
        </p:spPr>
        <p:txBody>
          <a:bodyPr>
            <a:normAutofit fontScale="92500"/>
          </a:bodyPr>
          <a:lstStyle/>
          <a:p>
            <a:pPr marL="0" indent="0" algn="l" rtl="0">
              <a:buNone/>
            </a:pPr>
            <a:r>
              <a:rPr lang="en-US" b="1" i="1" u="sng" dirty="0" smtClean="0">
                <a:solidFill>
                  <a:srgbClr val="0070C0"/>
                </a:solidFill>
              </a:rPr>
              <a:t>Thyroglobulin TG:</a:t>
            </a:r>
          </a:p>
          <a:p>
            <a:pPr algn="l" rtl="0"/>
            <a:r>
              <a:rPr lang="en-US" dirty="0" smtClean="0"/>
              <a:t>The primary substance found in the colloid , is protein that function as the precursor molecule for thyroid H.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Also located in the colloid are the enzymes required for thyroid H. synthesis and iodide (ionized form of iodine ) 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 thyroglobulin and enzymes are synthesized in the follicular cells and secreted into the colloid by exocytosis.</a:t>
            </a:r>
          </a:p>
          <a:p>
            <a:pPr marL="0" indent="0" algn="l" rtl="0">
              <a:buNone/>
            </a:pPr>
            <a:endParaRPr lang="en-US" b="1" i="1" dirty="0" smtClean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All component of thyroid H. synthesis located in the colloid .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351013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sz="32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/>
            </a:r>
            <a:br>
              <a:rPr lang="ar-IQ" sz="32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32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Thyroid gland</a:t>
            </a:r>
            <a:br>
              <a:rPr lang="en-US" sz="32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500" b="1" i="1" dirty="0" smtClean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steps of thyroid H. synthesis and secretion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5069160"/>
          </a:xfrm>
        </p:spPr>
        <p:txBody>
          <a:bodyPr/>
          <a:lstStyle/>
          <a:p>
            <a:pPr marL="0" indent="0" algn="l" rtl="0">
              <a:buNone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</a:t>
            </a:r>
          </a:p>
          <a:p>
            <a:pPr marL="457200" indent="-457200" algn="l" rtl="0">
              <a:buAutoNum type="arabicParenR"/>
            </a:pPr>
            <a:r>
              <a:rPr lang="en-US" dirty="0" smtClean="0"/>
              <a:t>Tyrosine + thyroglobulin = iodinated</a:t>
            </a:r>
          </a:p>
          <a:p>
            <a:pPr marL="457200" indent="-457200" algn="l" rtl="0">
              <a:buFont typeface="Wingdings"/>
              <a:buAutoNum type="arabicParenR"/>
            </a:pPr>
            <a:r>
              <a:rPr lang="en-US" dirty="0" smtClean="0"/>
              <a:t>Iodinated + iodide = monoiodotyrosine (MIT)</a:t>
            </a:r>
          </a:p>
          <a:p>
            <a:pPr marL="457200" lvl="0" indent="-457200" algn="l" rtl="0">
              <a:buClr>
                <a:srgbClr val="0F6FC6"/>
              </a:buClr>
              <a:buFont typeface="Wingdings"/>
              <a:buAutoNum type="arabicParenR"/>
            </a:pP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(MIT</a:t>
            </a:r>
            <a:r>
              <a:rPr lang="en-US" dirty="0" smtClean="0">
                <a:solidFill>
                  <a:prstClr val="black"/>
                </a:solidFill>
              </a:rPr>
              <a:t>)+ second iodide =diiodotyrosine(DIT)</a:t>
            </a:r>
            <a:endParaRPr lang="en-US" dirty="0">
              <a:solidFill>
                <a:prstClr val="black"/>
              </a:solidFill>
            </a:endParaRPr>
          </a:p>
          <a:p>
            <a:pPr marL="457200" indent="-457200" algn="l" rtl="0">
              <a:buFont typeface="Wingdings"/>
              <a:buAutoNum type="arabicParenR"/>
            </a:pPr>
            <a:endParaRPr lang="en-US" dirty="0" smtClean="0"/>
          </a:p>
          <a:p>
            <a:pPr marL="0" indent="0" algn="l" rtl="0">
              <a:buNone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Two iodinated tyrosine MIT &amp;DIT on the same TG are coupled at which time the 2 tyrosine are linked together by covalent bond </a:t>
            </a:r>
          </a:p>
          <a:p>
            <a:pPr marL="0" indent="0" algn="l" rtl="0">
              <a:buNone/>
            </a:pPr>
            <a:endParaRPr lang="en-US" b="1" i="1" dirty="0" smtClean="0"/>
          </a:p>
          <a:p>
            <a:pPr marL="0" indent="0" algn="l" rtl="0"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T4 &amp;T3 are the thyroid H. , although at this step they are still attached to TG </a:t>
            </a:r>
            <a:endParaRPr lang="en-US" b="1" i="1" dirty="0">
              <a:solidFill>
                <a:srgbClr val="0070C0"/>
              </a:solidFill>
            </a:endParaRPr>
          </a:p>
          <a:p>
            <a:pPr marL="457200" indent="-457200" algn="l" rtl="0">
              <a:buAutoNum type="arabicParenR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177872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/>
            </a:r>
            <a:br>
              <a:rPr lang="ar-IQ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Thyroid gland</a:t>
            </a:r>
            <a:br>
              <a:rPr lang="en-US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steps of thyroid H. synthesis and secretion </a:t>
            </a:r>
            <a:endParaRPr lang="ar-IQ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</a:t>
            </a:r>
            <a:r>
              <a:rPr lang="en-US" dirty="0" smtClean="0"/>
              <a:t>Thyroid H. are stored in the colloid bound to TG for up to 3 months until release .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</a:t>
            </a:r>
            <a:r>
              <a:rPr lang="en-US" dirty="0" smtClean="0"/>
              <a:t>TSH arriving via the blood stream stimulates release of thyroid H. 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 smtClean="0">
                <a:solidFill>
                  <a:srgbClr val="0070C0"/>
                </a:solidFill>
              </a:rPr>
              <a:t>TSH bind to the receptors on the membrane of follicular cells , activated by cAMP second messenger system </a:t>
            </a:r>
          </a:p>
          <a:p>
            <a:pPr marL="0" indent="0" algn="l" rtl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2900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/>
            </a:r>
            <a:br>
              <a:rPr lang="ar-IQ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Thyroid gland</a:t>
            </a:r>
            <a:br>
              <a:rPr lang="en-US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steps of thyroid H. synthesis and secretion </a:t>
            </a:r>
            <a:endParaRPr lang="ar-IQ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7848872" cy="4873752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</a:t>
            </a:r>
            <a:r>
              <a:rPr lang="en-US" sz="2800" dirty="0" smtClean="0"/>
              <a:t>The follicular cells taken iodinated TG molecules from the colloid by phagocytosis .</a:t>
            </a:r>
          </a:p>
          <a:p>
            <a:pPr marL="0" indent="0" algn="l" rtl="0">
              <a:buNone/>
            </a:pPr>
            <a:endParaRPr lang="en-US" sz="2800" dirty="0"/>
          </a:p>
          <a:p>
            <a:pPr marL="0" indent="0" algn="l" rtl="0">
              <a:buNone/>
            </a:pP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</a:t>
            </a:r>
            <a:r>
              <a:rPr lang="en-US" sz="2800" dirty="0" smtClean="0"/>
              <a:t>The phagosome containing the iodinated TG fuses with the lysosome .</a:t>
            </a:r>
          </a:p>
          <a:p>
            <a:pPr marL="0" indent="0" algn="l" rtl="0">
              <a:buNone/>
            </a:pPr>
            <a:endParaRPr lang="en-US" sz="2800" dirty="0"/>
          </a:p>
          <a:p>
            <a:pPr marL="0" indent="0" algn="l" rtl="0">
              <a:buNone/>
            </a:pP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7) </a:t>
            </a:r>
            <a:r>
              <a:rPr lang="en-US" sz="2800" dirty="0" smtClean="0"/>
              <a:t>Exposure of the TG molecule to </a:t>
            </a:r>
            <a:r>
              <a:rPr lang="en-US" sz="2800" dirty="0" err="1" smtClean="0"/>
              <a:t>lysosomal</a:t>
            </a:r>
            <a:r>
              <a:rPr lang="en-US" sz="2800" dirty="0" smtClean="0"/>
              <a:t> enzymes that break down the TG causes the release of T3&amp;T4 into the follicular cells 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xmlns="" val="4046053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/>
            </a:r>
            <a:br>
              <a:rPr lang="ar-IQ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Thyroid gland</a:t>
            </a:r>
            <a:br>
              <a:rPr lang="en-US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</a:br>
            <a:r>
              <a:rPr lang="en-US" sz="2400" b="1" i="1" dirty="0">
                <a:solidFill>
                  <a:srgbClr val="FF0000"/>
                </a:solidFill>
                <a:effectLst>
                  <a:glow rad="63500">
                    <a:srgbClr val="A5C249">
                      <a:satMod val="175000"/>
                      <a:alpha val="40000"/>
                    </a:srgbClr>
                  </a:glow>
                </a:effectLst>
              </a:rPr>
              <a:t>steps of thyroid H. synthesis and secretion </a:t>
            </a:r>
            <a:endParaRPr lang="ar-IQ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8) </a:t>
            </a:r>
            <a:r>
              <a:rPr lang="en-US" dirty="0" smtClean="0"/>
              <a:t>Because T3 &amp; T4 are lipophilic , they can diffuses across the plasma membrane and into the blood stream , where they are:</a:t>
            </a:r>
          </a:p>
          <a:p>
            <a:pPr algn="l" rtl="0">
              <a:buFont typeface="Wingdings" pitchFamily="2" charset="2"/>
              <a:buChar char="Ø"/>
            </a:pP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Selectively bound </a:t>
            </a:r>
            <a:r>
              <a:rPr lang="en-US" dirty="0" smtClean="0"/>
              <a:t>by protein carriers that include thyroxin – binding globulin and </a:t>
            </a:r>
            <a:r>
              <a:rPr lang="en-US" dirty="0" err="1" smtClean="0"/>
              <a:t>transthyrethin</a:t>
            </a:r>
            <a:r>
              <a:rPr lang="en-US" dirty="0" smtClean="0"/>
              <a:t>  and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selectively bound </a:t>
            </a:r>
            <a:r>
              <a:rPr lang="en-US" dirty="0" smtClean="0"/>
              <a:t>by albumin .</a:t>
            </a:r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1637865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221</TotalTime>
  <Words>1012</Words>
  <Application>Microsoft Office PowerPoint</Application>
  <PresentationFormat>عرض على الشاشة (3:4)‏</PresentationFormat>
  <Paragraphs>144</Paragraphs>
  <Slides>21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Oriel</vt:lpstr>
      <vt:lpstr>Thyroid gland    </vt:lpstr>
      <vt:lpstr>Thyroid gland</vt:lpstr>
      <vt:lpstr>Thyroid gland</vt:lpstr>
      <vt:lpstr> Thyroid gland synthesis and secretion of thyroid H.</vt:lpstr>
      <vt:lpstr> Thyroid gland synthesis and secretion of thyroid H.</vt:lpstr>
      <vt:lpstr> Thyroid gland steps of thyroid H. synthesis and secretion </vt:lpstr>
      <vt:lpstr> Thyroid gland steps of thyroid H. synthesis and secretion </vt:lpstr>
      <vt:lpstr> Thyroid gland steps of thyroid H. synthesis and secretion </vt:lpstr>
      <vt:lpstr> Thyroid gland steps of thyroid H. synthesis and secretion </vt:lpstr>
      <vt:lpstr> Thyroid gland steps of thyroid H. synthesis and secretion </vt:lpstr>
      <vt:lpstr> Thyroid gland steps of thyroid H. synthesis and secretion </vt:lpstr>
      <vt:lpstr> Thyroid gland action of thyroid hormones</vt:lpstr>
      <vt:lpstr> Thyroid gland action of thyroid hormones</vt:lpstr>
      <vt:lpstr> Thyroid gland action of thyroid hormones</vt:lpstr>
      <vt:lpstr> Thyroid gland action of thyroid hormones</vt:lpstr>
      <vt:lpstr> Thyroid gland action of thyroid hormones</vt:lpstr>
      <vt:lpstr> Thyroid gland action of thyroid hormones</vt:lpstr>
      <vt:lpstr> Thyroid gland action of thyroid hormones</vt:lpstr>
      <vt:lpstr>الشريحة 19</vt:lpstr>
      <vt:lpstr>الشريحة 20</vt:lpstr>
      <vt:lpstr>الشريحة 21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Thyroid gland</dc:title>
  <dc:creator>dell</dc:creator>
  <cp:lastModifiedBy>LENOVO</cp:lastModifiedBy>
  <cp:revision>30</cp:revision>
  <dcterms:created xsi:type="dcterms:W3CDTF">2019-04-10T18:49:44Z</dcterms:created>
  <dcterms:modified xsi:type="dcterms:W3CDTF">2019-04-11T19:03:02Z</dcterms:modified>
</cp:coreProperties>
</file>